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ContentType="application/vnd.openxmlformats-officedocument.drawingml.chart+xml" PartName="/ppt/charts/chart1.xml"/>
  <Override PartName="/ppt/charts/style_aop_chart1.xml" ContentType="application/vnd.ms-office.chartstyle+xml"/>
  <Override PartName="/ppt/charts/colors_aop_chart1.xml" ContentType="application/vnd.ms-office.chartcolorstyle+xml"/>
  <Default Extension="xlsx" ContentType="application/vnd.openxmlformats-officedocument.spreadsheetml.shee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6" d="100"/>
          <a:sy n="66" d="100"/>
        </p:scale>
        <p:origin x="4446" y="8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
            <Relationships xmlns="http://schemas.openxmlformats.org/package/2006/relationships">
              <Relationship Id="rId3" Type="http://schemas.openxmlformats.org/officeDocument/2006/relationships/package" Target="../embeddings/Microsoft_Excel_Worksheet_chart1.xlsx"/>
              <Relationship Id="rId2" Type="http://schemas.microsoft.com/office/2011/relationships/chartColorStyle" Target="colors_aop_chart1.xml"/>
              <Relationship Id="rId1" Type="http://schemas.microsoft.com/office/2011/relationships/chartStyle" Target="style_aop_chart1.xml"/>
            </Relationships>
            
</file>

<file path=ppt/charts/chart1.xml><?xml version="1.0" encoding="utf-8"?>
<c:chartSpace xmlns:a="http://schemas.openxmlformats.org/drawingml/2006/main" xmlns:c="http://schemas.openxmlformats.org/drawingml/2006/chart" xmlns:r="http://schemas.openxmlformats.org/officeDocument/2006/relationships" xmlns:c16r2="http://schemas.microsoft.com/office/drawing/2015/06/chart">
  <c:date1904 val="0"/>
  <c:lang val="en-US"/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strCache>
                <c:ptCount val="1"/>
                <c:pt idx="0">
                  <c:v>Volume</c:v>
                </c:pt>
              </c:strCache>
            </c:strRef>
          </c:tx>
          <c:spPr>
            <a:solidFill>
              <a:schemeClr val="accent1"/>
            </a:solidFill>
            <a:ln w="19050">
              <a:noFill/>
            </a:ln>
            <a:effectLst/>
          </c:spPr>
          <c:invertIfNegative val="0"/>
          <c:cat>
            <c:numRef>
              <c:numCache>
                <c:formatCode>mm/yy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numCache>
                <c:formatCode>General</c:formatCode>
                <c:ptCount val="5"/>
                <c:pt idx="0">
                  <c:v>70</c:v>
                </c:pt>
                <c:pt idx="1">
                  <c:v>120</c:v>
                </c:pt>
                <c:pt idx="2">
                  <c:v>150</c:v>
                </c:pt>
                <c:pt idx="3">
                  <c:v>135</c:v>
                </c:pt>
                <c:pt idx="4">
                  <c:v>148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2309248"/>
        <c:axId val="142310784"/>
      </c:barChart>
      <c:stockChart>
        <c:ser>
          <c:idx val="1"/>
          <c:order val="1"/>
          <c:tx>
            <c:strRef>
              <c:strCache>
                <c:ptCount val="1"/>
                <c:pt idx="0">
                  <c:v>Open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numCache>
                <c:formatCode>mm/yy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numCache>
                <c:formatCode>General</c:formatCode>
                <c:ptCount val="5"/>
                <c:pt idx="0">
                  <c:v>44</c:v>
                </c:pt>
                <c:pt idx="1">
                  <c:v>25</c:v>
                </c:pt>
                <c:pt idx="2">
                  <c:v>38</c:v>
                </c:pt>
                <c:pt idx="3">
                  <c:v>50</c:v>
                </c:pt>
                <c:pt idx="4">
                  <c:v>34</c:v>
                </c:pt>
              </c:numCache>
            </c:numRef>
          </c:val>
          <c:smooth val="0"/>
        </c:ser>
        <c:ser>
          <c:idx val="2"/>
          <c:order val="2"/>
          <c:tx>
            <c:strRef>
              <c:strCache>
                <c:ptCount val="1"/>
                <c:pt idx="0">
                  <c:v>High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numCache>
                <c:formatCode>mm/yy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numCache>
                <c:formatCode>General</c:formatCode>
                <c:ptCount val="5"/>
                <c:pt idx="0">
                  <c:v>55</c:v>
                </c:pt>
                <c:pt idx="1">
                  <c:v>57</c:v>
                </c:pt>
                <c:pt idx="2">
                  <c:v>57</c:v>
                </c:pt>
                <c:pt idx="3">
                  <c:v>58</c:v>
                </c:pt>
                <c:pt idx="4">
                  <c:v>58</c:v>
                </c:pt>
              </c:numCache>
            </c:numRef>
          </c:val>
          <c:smooth val="0"/>
        </c:ser>
        <c:ser>
          <c:idx val="3"/>
          <c:order val="3"/>
          <c:tx>
            <c:strRef>
              <c:strCache>
                <c:ptCount val="1"/>
                <c:pt idx="0">
                  <c:v>Low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numCache>
                <c:formatCode>mm/yy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numCache>
                <c:formatCode>General</c:formatCode>
                <c:ptCount val="5"/>
                <c:pt idx="0">
                  <c:v>11</c:v>
                </c:pt>
                <c:pt idx="1">
                  <c:v>12</c:v>
                </c:pt>
                <c:pt idx="2">
                  <c:v>13</c:v>
                </c:pt>
                <c:pt idx="3">
                  <c:v>11</c:v>
                </c:pt>
                <c:pt idx="4">
                  <c:v>25</c:v>
                </c:pt>
              </c:numCache>
            </c:numRef>
          </c:val>
          <c:smooth val="0"/>
        </c:ser>
        <c:ser>
          <c:idx val="4"/>
          <c:order val="4"/>
          <c:tx>
            <c:strRef>
              <c:strCache>
                <c:ptCount val="1"/>
                <c:pt idx="0">
                  <c:v>Close</c:v>
                </c:pt>
              </c:strCache>
            </c:strRef>
          </c:tx>
          <c:spPr>
            <a:ln w="19050" cap="rnd">
              <a:noFill/>
              <a:round/>
            </a:ln>
            <a:effectLst/>
          </c:spPr>
          <c:marker>
            <c:symbol val="none"/>
          </c:marker>
          <c:cat>
            <c:numRef>
              <c:numCache>
                <c:formatCode>mm/yy</c:formatCode>
                <c:ptCount val="5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</c:numCache>
            </c:numRef>
          </c:cat>
          <c:val>
            <c:numRef>
              <c:numCache>
                <c:formatCode>General</c:formatCode>
                <c:ptCount val="5"/>
                <c:pt idx="0">
                  <c:v>25</c:v>
                </c:pt>
                <c:pt idx="1">
                  <c:v>38</c:v>
                </c:pt>
                <c:pt idx="2">
                  <c:v>50</c:v>
                </c:pt>
                <c:pt idx="3">
                  <c:v>35</c:v>
                </c:pt>
                <c:pt idx="4">
                  <c:v>43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hiLowLines>
          <c:spPr>
            <a:ln w="9525" cap="flat" cmpd="sng" algn="ctr">
              <a:solidFill>
                <a:schemeClr val="tx1">
                  <a:lumMod val="75000"/>
                  <a:lumOff val="25000"/>
                </a:schemeClr>
              </a:solidFill>
              <a:round/>
            </a:ln>
            <a:effectLst/>
          </c:spPr>
        </c:hiLowLines>
        <c:upDownBars>
          <c:gapWidth val="150"/>
          <c:upBars>
            <c:spPr>
              <a:solidFill>
                <a:schemeClr val="lt1"/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upBars>
          <c:downBars>
            <c:spPr>
              <a:solidFill>
                <a:schemeClr val="dk1">
                  <a:lumMod val="75000"/>
                  <a:lumOff val="25000"/>
                </a:schemeClr>
              </a:solidFill>
              <a:ln w="9525" cap="flat" cmpd="sng" algn="ctr">
                <a:solidFill>
                  <a:schemeClr val="tx1">
                    <a:lumMod val="65000"/>
                    <a:lumOff val="35000"/>
                  </a:schemeClr>
                </a:solidFill>
                <a:round/>
              </a:ln>
              <a:effectLst/>
            </c:spPr>
          </c:downBars>
        </c:upDownBars>
        <c:axId val="142310783"/>
        <c:axId val="142310785"/>
      </c:stockChart>
      <c:dateAx>
        <c:axId val="142309248"/>
        <c:delete val="0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4"/>
        <c:crosses val="autoZero"/>
        <c:auto val="1"/>
        <c:lblOffset val="100"/>
        <c:numFmt formatCode="mm/yy" sourceLinked="1"/>
        <c:majorTickMark val="out"/>
        <c:minorTickMark val="none"/>
        <c:baseTimeUnit val="days"/>
        <c:majorUnit val="1"/>
        <c:majorTimeUnit val="months"/>
      </c:dateAx>
      <c:valAx>
        <c:delete val="0"/>
        <c:axId val="14231078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09248"/>
        <c:crosses val="autoZero"/>
        <c:crossBetween val="between"/>
      </c:valAx>
      <c:valAx>
        <c:delete val="0"/>
        <c:axId val="142310785"/>
        <c:scaling>
          <c:orientation val="minMax"/>
        </c:scaling>
        <c:axPos val="r"/>
        <c:majorGridlines/>
        <c:numFmt formatCode="General" sourceLinked="1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142310783"/>
        <c:crosses val="max"/>
        <c:crossBetween val="between"/>
      </c:valAx>
      <c:dateAx>
        <c:axId val="142310783"/>
        <c:delete val="1"/>
        <c:scaling>
          <c:orientation val="minMax"/>
        </c:scaling>
        <c:axPos val="b"/>
        <c:tickLblPos val="nextTo"/>
        <c:txPr>
          <a:bodyPr/>
          <a:lstStyle/>
          <a:p>
            <a:pPr>
              <a:defRPr sz="800"/>
            </a:pPr>
            <a:endParaRPr lang="en-US"/>
          </a:p>
        </c:txPr>
        <c:crossAx val="142310785"/>
        <c:crosses val="autoZero"/>
        <c:auto val="1"/>
        <c:lblOffset val="100"/>
        <c:numFmt formatCode="mm/yy" sourceLinked="1"/>
        <c:majorTickMark val="out"/>
        <c:minorTickMark val="none"/>
        <c:baseTimeUnit val="days"/>
        <c:majorUnit val="1"/>
        <c:majorTimeUnit val="months"/>
      </c:dateAx>
    </c:plotArea>
    <c:legend>
      <c:legendPos val="r"/>
      <c:overlay val="0"/>
      <c:layout/>
    </c:legend>
    <c:plotVisOnly val="1"/>
    <c:dispBlanksAs val="gap"/>
  </c:chart>
  <c:externalData r:id="rId3">
    <c:autoUpdate val="0"/>
  </c:externalData>
</c:chartSpace>
</file>

<file path=ppt/charts/colors_aop_chart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_aop_chart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80AD48F-E6E1-C1A9-AABE-E50260B3F42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333573-8E03-9B0A-8787-0DF0A589C12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03E477-CBBC-40EF-9D2B-B5A6C377BD1C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51E69CC-2088-29EB-5A63-6BC7C340D2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BB610C-CBD4-D1CA-E187-AFCE84C1E01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FC9842-1E5D-45E7-88EB-8D88A742F87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04899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0A4EAB-23A5-49B6-9373-393D967716E5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25C211-104C-4210-AF42-0FCFBF4F52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945786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763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7377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1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3111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8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7892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651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74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942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09569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012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497F7-4B05-4251-8ACB-D71161F8FB61}" type="datetimeFigureOut">
              <a:rPr lang="en-US" smtClean="0"/>
              <a:t>5/16/2023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022FB6-930A-4FEA-AD18-BCC87FED201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3779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Relationship Id="rId5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5F215C-16C6-8757-524C-AD63B88A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07172" y="983800"/>
            <a:ext cx="3642314" cy="511171"/>
          </a:xfrm>
        </p:spPr>
        <p:txBody>
          <a:bodyPr>
            <a:normAutofit/>
          </a:bodyPr>
          <a:lstStyle/>
          <a:p>
            <a:pPr algn="l">
              <a:lnSpc>
                <a:spcPct val="107000"/>
              </a:lnSpc>
              <a:spcBef>
                <a:spcPts val="0"/>
              </a:spcBef>
              <a:spcAft>
                <a:spcPts val="600"/>
              </a:spcAft>
            </a:pPr>
            <a:r>
              <a:rPr lang="en-GB" sz="1600" dirty="0">
                <a:solidFill>
                  <a:srgbClr val="404040"/>
                </a:solidFill>
                <a:latin typeface="Segoe UI" panose="020B0502040204020203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is the demo for charts in pptx.</a:t>
            </a:r>
          </a:p>
        </p:txBody>
      </p:sp>
      <p:pic>
        <p:nvPicPr>
          <p:cNvPr id="5" name="Picture 4" descr="Picture 0">
            <a:extLst>
              <a:ext uri="{FF2B5EF4-FFF2-40B4-BE49-F238E27FC236}">
                <a16:creationId xmlns:a16="http://schemas.microsoft.com/office/drawing/2014/main" id="{24ABF39E-CF80-651F-21B4-2F88AE7B62D8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7172" y="393998"/>
            <a:ext cx="2317398" cy="366937"/>
          </a:xfrm>
          <a:prstGeom prst="rect">
            <a:avLst/>
          </a:prstGeom>
        </p:spPr>
      </p:pic>
      <p:pic>
        <p:nvPicPr>
          <p:cNvPr id="6" name="Graphic 7">
            <a:extLst>
              <a:ext uri="{FF2B5EF4-FFF2-40B4-BE49-F238E27FC236}">
                <a16:creationId xmlns:a16="http://schemas.microsoft.com/office/drawing/2014/main" id="{4CA526B6-6B54-D9EF-7480-CA67D19338B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12114" y="420918"/>
            <a:ext cx="2524714" cy="298195"/>
          </a:xfrm>
          <a:prstGeom prst="rect">
            <a:avLst/>
          </a:prstGeom>
        </p:spPr>
      </p:pic>
      <p:graphicFrame>
        <p:nvGraphicFramePr>
          <p:cNvPr id="5724" name="Chart 5"/>
          <p:cNvGraphicFramePr/>
          <p:nvPr>
                    </p:nvPr>
        </p:nvGraphicFramePr>
        <p:xfrm>
          <a:off x="784543" y="1494971"/>
          <a:ext cx="5486400" cy="3200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3806966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392</TotalTime>
  <Words>12</Words>
  <Application>Microsoft Office PowerPoint</Application>
  <PresentationFormat>On-screen Show (4:3)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AOP Support</dc:creator>
  <cp:lastModifiedBy>Ramchandra KC</cp:lastModifiedBy>
  <cp:revision>6</cp:revision>
  <dcterms:created xsi:type="dcterms:W3CDTF">2023-04-17T11:23:23Z</dcterms:created>
  <dcterms:modified xsi:type="dcterms:W3CDTF">2023-05-16T10:00:58Z</dcterms:modified>
</cp:coreProperties>
</file>